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1" r:id="rId3"/>
    <p:sldId id="260" r:id="rId4"/>
    <p:sldId id="262" r:id="rId5"/>
    <p:sldId id="263" r:id="rId6"/>
    <p:sldId id="258" r:id="rId7"/>
    <p:sldId id="257" r:id="rId8"/>
    <p:sldId id="277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0413" cy="7021513"/>
  <p:notesSz cx="6858000" cy="9144000"/>
  <p:defaultTextStyle>
    <a:defPPr>
      <a:defRPr lang="cs-CZ"/>
    </a:defPPr>
    <a:lvl1pPr marL="0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4751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9502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4253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9004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73756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8507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03258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8009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7">
          <p15:clr>
            <a:srgbClr val="A4A3A4"/>
          </p15:clr>
        </p15:guide>
        <p15:guide id="2" pos="6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7457" autoAdjust="0"/>
  </p:normalViewPr>
  <p:slideViewPr>
    <p:cSldViewPr>
      <p:cViewPr varScale="1">
        <p:scale>
          <a:sx n="84" d="100"/>
          <a:sy n="84" d="100"/>
        </p:scale>
        <p:origin x="1020" y="90"/>
      </p:cViewPr>
      <p:guideLst>
        <p:guide orient="horz" pos="1757"/>
        <p:guide pos="6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FE8BB3-40A0-4051-96F7-4DD368F1506A}" type="datetimeFigureOut">
              <a:rPr lang="cs-CZ" smtClean="0"/>
              <a:t>23.10.2019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F7BE6-54B0-4833-8C2B-E91AA65FBF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4515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F7BE6-54B0-4833-8C2B-E91AA65FBF3F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2598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F7BE6-54B0-4833-8C2B-E91AA65FBF3F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5063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F7BE6-54B0-4833-8C2B-E91AA65FBF3F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8289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F7BE6-54B0-4833-8C2B-E91AA65FBF3F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4450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uducto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490" y="-1"/>
            <a:ext cx="12480855" cy="7021513"/>
          </a:xfrm>
          <a:prstGeom prst="rect">
            <a:avLst/>
          </a:prstGeom>
        </p:spPr>
      </p:pic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Name</a:t>
            </a:r>
            <a:endParaRPr lang="en-GB" noProof="0" dirty="0"/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MINISTRY OF REGIONAL DEVELOPMENT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en-GB" sz="2000" b="1" noProof="0" dirty="0" smtClean="0"/>
              <a:t>National Coordination Authority</a:t>
            </a:r>
            <a:endParaRPr lang="en-GB" sz="2000" b="1" noProof="0" dirty="0"/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23.10.2019</a:t>
            </a:fld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en-GB" noProof="0" dirty="0" smtClean="0"/>
              <a:t>Date and place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Headline</a:t>
            </a:r>
            <a:endParaRPr lang="en-GB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rtl="0">
              <a:defRPr sz="4000"/>
            </a:lvl1pPr>
            <a:lvl2pPr>
              <a:buFont typeface="Arial" pitchFamily="34" charset="0"/>
              <a:buChar char="»"/>
              <a:defRPr sz="3600" baseline="0"/>
            </a:lvl2pPr>
            <a:lvl3pPr>
              <a:defRPr/>
            </a:lvl3pPr>
            <a:lvl4pPr>
              <a:buFont typeface="Arial" pitchFamily="34" charset="0"/>
              <a:buChar char="»"/>
              <a:defRPr baseline="0"/>
            </a:lvl4pPr>
            <a:lvl5pPr>
              <a:buFont typeface="Arial" pitchFamily="34" charset="0"/>
              <a:buChar char="•"/>
              <a:defRPr baseline="0"/>
            </a:lvl5pPr>
          </a:lstStyle>
          <a:p>
            <a:r>
              <a:rPr lang="en-GB" noProof="0" dirty="0" smtClean="0">
                <a:effectLst/>
              </a:rPr>
              <a:t>Click</a:t>
            </a:r>
            <a:r>
              <a:rPr lang="cs-CZ" dirty="0" smtClean="0">
                <a:effectLst/>
              </a:rPr>
              <a:t> </a:t>
            </a:r>
            <a:r>
              <a:rPr lang="en-GB" noProof="0" dirty="0" smtClean="0">
                <a:effectLst/>
              </a:rPr>
              <a:t>here</a:t>
            </a:r>
            <a:r>
              <a:rPr lang="en-US" dirty="0" smtClean="0">
                <a:effectLst/>
              </a:rPr>
              <a:t> </a:t>
            </a:r>
            <a:r>
              <a:rPr lang="en-GB" noProof="0" dirty="0" smtClean="0">
                <a:effectLst/>
              </a:rPr>
              <a:t>to edit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23.10.2019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" y="6319606"/>
            <a:ext cx="12208532" cy="701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Headline</a:t>
            </a:r>
            <a:endParaRPr lang="en-GB" noProof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23.10.2019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 hasCustomPrompt="1"/>
          </p:nvPr>
        </p:nvSpPr>
        <p:spPr>
          <a:xfrm>
            <a:off x="622300" y="1566863"/>
            <a:ext cx="10945813" cy="4392612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Click on icon to add chart.</a:t>
            </a:r>
            <a:endParaRPr lang="en-GB" noProof="0" dirty="0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" y="6319606"/>
            <a:ext cx="12208532" cy="701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Headline</a:t>
            </a:r>
            <a:endParaRPr lang="en-GB" noProof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23.10.2019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 hasCustomPrompt="1"/>
          </p:nvPr>
        </p:nvSpPr>
        <p:spPr>
          <a:xfrm>
            <a:off x="622300" y="1638300"/>
            <a:ext cx="11017250" cy="4321175"/>
          </a:xfrm>
        </p:spPr>
        <p:txBody>
          <a:bodyPr/>
          <a:lstStyle/>
          <a:p>
            <a:r>
              <a:rPr lang="en-GB" noProof="0" dirty="0" smtClean="0"/>
              <a:t>Click on icon to add table</a:t>
            </a:r>
            <a:r>
              <a:rPr lang="cs-CZ" dirty="0" smtClean="0"/>
              <a:t>.</a:t>
            </a:r>
            <a:endParaRPr lang="en-US" noProof="0" dirty="0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" y="6319606"/>
            <a:ext cx="12208532" cy="701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Topic</a:t>
            </a:r>
            <a:endParaRPr lang="en-GB" noProof="0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23.10.2019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" y="6319606"/>
            <a:ext cx="12208532" cy="701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ew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490" y="-1"/>
            <a:ext cx="12480855" cy="7021513"/>
          </a:xfrm>
          <a:prstGeom prst="rect">
            <a:avLst/>
          </a:prstGeom>
        </p:spPr>
      </p:pic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Name of author and contact</a:t>
            </a:r>
            <a:endParaRPr lang="en-GB" noProof="0" dirty="0"/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23.10.2019</a:t>
            </a:fld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>
                <a:effectLst/>
              </a:rPr>
              <a:t/>
            </a:r>
            <a:br>
              <a:rPr lang="cs-CZ" dirty="0" smtClean="0">
                <a:effectLst/>
              </a:rPr>
            </a:br>
            <a:r>
              <a:rPr lang="en-GB" noProof="0" dirty="0" smtClean="0">
                <a:effectLst/>
              </a:rPr>
              <a:t>Farewell</a:t>
            </a:r>
            <a:r>
              <a:rPr lang="cs-CZ" dirty="0" smtClean="0">
                <a:effectLst/>
              </a:rPr>
              <a:t/>
            </a:r>
            <a:br>
              <a:rPr lang="cs-CZ" dirty="0" smtClean="0">
                <a:effectLst/>
              </a:rPr>
            </a:b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09521" y="281187"/>
            <a:ext cx="10971372" cy="1170252"/>
          </a:xfrm>
          <a:prstGeom prst="rect">
            <a:avLst/>
          </a:prstGeom>
        </p:spPr>
        <p:txBody>
          <a:bodyPr vert="horz" lIns="122950" tIns="61475" rIns="122950" bIns="61475" rtlCol="0" anchor="ctr">
            <a:norm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 vert="horz" lIns="122950" tIns="61475" rIns="122950" bIns="61475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09521" y="6507904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F8D96-C7F4-43BB-8FFA-398C87E3D2E4}" type="datetimeFigureOut">
              <a:rPr lang="cs-CZ" smtClean="0"/>
              <a:pPr/>
              <a:t>23.10.2019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058" y="6507904"/>
            <a:ext cx="3860297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6463" y="6507904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2" r:id="rId3"/>
    <p:sldLayoutId id="2147483663" r:id="rId4"/>
    <p:sldLayoutId id="2147483660" r:id="rId5"/>
    <p:sldLayoutId id="2147483649" r:id="rId6"/>
  </p:sldLayoutIdLst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Krunoslav.karlovcec@gov.si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Krunoslav </a:t>
            </a:r>
            <a:r>
              <a:rPr lang="cs-CZ" smtClean="0"/>
              <a:t>Karlovcec</a:t>
            </a:r>
            <a:r>
              <a:rPr lang="cs-CZ" smtClean="0"/>
              <a:t>, </a:t>
            </a:r>
            <a:r>
              <a:rPr lang="cs-CZ" dirty="0" smtClean="0"/>
              <a:t>Slovenia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/>
            </a:r>
            <a:br>
              <a:rPr lang="sl-SI" dirty="0" smtClean="0"/>
            </a:br>
            <a:r>
              <a:rPr lang="sl-SI" dirty="0"/>
              <a:t/>
            </a:r>
            <a:br>
              <a:rPr lang="sl-SI" dirty="0"/>
            </a:br>
            <a:r>
              <a:rPr lang="sl-SI" dirty="0" smtClean="0"/>
              <a:t/>
            </a:r>
            <a:br>
              <a:rPr lang="sl-SI" dirty="0" smtClean="0"/>
            </a:br>
            <a:r>
              <a:rPr lang="en-CA" sz="3600" dirty="0" smtClean="0">
                <a:solidFill>
                  <a:schemeClr val="tx1"/>
                </a:solidFill>
              </a:rPr>
              <a:t>Disseminating </a:t>
            </a:r>
            <a:r>
              <a:rPr lang="en-CA" sz="3600" dirty="0">
                <a:solidFill>
                  <a:schemeClr val="tx1"/>
                </a:solidFill>
              </a:rPr>
              <a:t>the evaluation findings and recommendations according to the evaluation’s mission – the case study of Slovenia </a:t>
            </a:r>
            <a:r>
              <a:rPr lang="sl-SI" sz="3600" dirty="0">
                <a:solidFill>
                  <a:schemeClr val="tx1"/>
                </a:solidFill>
              </a:rPr>
              <a:t/>
            </a:r>
            <a:br>
              <a:rPr lang="sl-SI" sz="3600" dirty="0">
                <a:solidFill>
                  <a:schemeClr val="tx1"/>
                </a:solidFill>
              </a:rPr>
            </a:br>
            <a:endParaRPr lang="cs-CZ" sz="3600" dirty="0">
              <a:solidFill>
                <a:schemeClr val="tx1"/>
              </a:solidFill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sl-SI" dirty="0" smtClean="0"/>
              <a:t>24.10.2019, Praha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738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9C93ED3F-FE30-46D4-B641-66081E9B5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l-SI" dirty="0" err="1" smtClean="0"/>
              <a:t>Many</a:t>
            </a:r>
            <a:r>
              <a:rPr lang="sl-SI" dirty="0" smtClean="0"/>
              <a:t> </a:t>
            </a:r>
            <a:r>
              <a:rPr lang="sl-SI" dirty="0" err="1"/>
              <a:t>stakeholders</a:t>
            </a:r>
            <a:r>
              <a:rPr lang="sl-SI" dirty="0"/>
              <a:t> in </a:t>
            </a:r>
            <a:r>
              <a:rPr lang="sl-SI" dirty="0" err="1"/>
              <a:t>very</a:t>
            </a:r>
            <a:r>
              <a:rPr lang="sl-SI" dirty="0"/>
              <a:t> </a:t>
            </a:r>
            <a:r>
              <a:rPr lang="sl-SI" dirty="0" err="1"/>
              <a:t>different</a:t>
            </a:r>
            <a:r>
              <a:rPr lang="sl-SI" dirty="0"/>
              <a:t> </a:t>
            </a:r>
            <a:r>
              <a:rPr lang="sl-SI" dirty="0" err="1"/>
              <a:t>roles</a:t>
            </a:r>
            <a:r>
              <a:rPr lang="sl-SI" dirty="0"/>
              <a:t> in </a:t>
            </a:r>
            <a:r>
              <a:rPr lang="sl-SI" dirty="0" err="1"/>
              <a:t>evaluation</a:t>
            </a:r>
            <a:endParaRPr lang="sl-SI" dirty="0"/>
          </a:p>
          <a:p>
            <a:pPr lvl="1"/>
            <a:r>
              <a:rPr lang="sl-SI" dirty="0" err="1"/>
              <a:t>Evaluation</a:t>
            </a:r>
            <a:r>
              <a:rPr lang="sl-SI" dirty="0"/>
              <a:t> </a:t>
            </a:r>
            <a:r>
              <a:rPr lang="sl-SI" dirty="0" err="1"/>
              <a:t>commissioners</a:t>
            </a:r>
            <a:endParaRPr lang="sl-SI" dirty="0"/>
          </a:p>
          <a:p>
            <a:pPr lvl="1"/>
            <a:r>
              <a:rPr lang="sl-SI" dirty="0" err="1"/>
              <a:t>Evaluands</a:t>
            </a:r>
            <a:endParaRPr lang="sl-SI" dirty="0"/>
          </a:p>
          <a:p>
            <a:pPr lvl="1"/>
            <a:r>
              <a:rPr lang="sl-SI" dirty="0" err="1"/>
              <a:t>Evaluators</a:t>
            </a:r>
            <a:endParaRPr lang="sl-SI" dirty="0"/>
          </a:p>
          <a:p>
            <a:pPr lvl="1"/>
            <a:r>
              <a:rPr lang="sl-SI" dirty="0" err="1"/>
              <a:t>Beneficiaries</a:t>
            </a:r>
            <a:endParaRPr lang="sl-SI" dirty="0"/>
          </a:p>
          <a:p>
            <a:pPr lvl="1"/>
            <a:endParaRPr lang="sl-SI" dirty="0"/>
          </a:p>
          <a:p>
            <a:endParaRPr lang="sl-SI" dirty="0"/>
          </a:p>
        </p:txBody>
      </p:sp>
      <p:pic>
        <p:nvPicPr>
          <p:cNvPr id="4" name="Označba mesta vsebine 4">
            <a:extLst>
              <a:ext uri="{FF2B5EF4-FFF2-40B4-BE49-F238E27FC236}">
                <a16:creationId xmlns:a16="http://schemas.microsoft.com/office/drawing/2014/main" id="{D1985BF0-B61A-442B-9856-3CA34A59FE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318" y="3150716"/>
            <a:ext cx="4255254" cy="239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185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7C5596F-5189-4AC6-8866-6382AE0C3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err="1"/>
              <a:t>What</a:t>
            </a:r>
            <a:r>
              <a:rPr lang="sl-SI" dirty="0"/>
              <a:t> are </a:t>
            </a:r>
            <a:r>
              <a:rPr lang="sl-SI" dirty="0" err="1"/>
              <a:t>consequences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XEA?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D6EAB439-33B2-44CD-AE5F-4B74CDF8E6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l-SI" dirty="0" err="1"/>
              <a:t>Difficult</a:t>
            </a:r>
            <a:r>
              <a:rPr lang="sl-SI" dirty="0"/>
              <a:t> to </a:t>
            </a:r>
            <a:r>
              <a:rPr lang="sl-SI" dirty="0" err="1"/>
              <a:t>gain</a:t>
            </a:r>
            <a:r>
              <a:rPr lang="sl-SI" dirty="0"/>
              <a:t> </a:t>
            </a:r>
            <a:r>
              <a:rPr lang="sl-SI" dirty="0" err="1"/>
              <a:t>access</a:t>
            </a:r>
            <a:r>
              <a:rPr lang="sl-SI" dirty="0"/>
              <a:t> to </a:t>
            </a:r>
            <a:r>
              <a:rPr lang="sl-SI" dirty="0" err="1"/>
              <a:t>required</a:t>
            </a:r>
            <a:r>
              <a:rPr lang="sl-SI" dirty="0"/>
              <a:t> </a:t>
            </a:r>
            <a:r>
              <a:rPr lang="sl-SI" dirty="0" err="1"/>
              <a:t>information</a:t>
            </a:r>
            <a:endParaRPr lang="sl-SI" dirty="0"/>
          </a:p>
          <a:p>
            <a:endParaRPr lang="sl-SI" dirty="0"/>
          </a:p>
          <a:p>
            <a:r>
              <a:rPr lang="sl-SI" dirty="0" err="1"/>
              <a:t>Lack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cooperation</a:t>
            </a:r>
            <a:r>
              <a:rPr lang="sl-SI" dirty="0"/>
              <a:t> </a:t>
            </a:r>
            <a:r>
              <a:rPr lang="sl-SI" dirty="0" err="1"/>
              <a:t>by</a:t>
            </a:r>
            <a:r>
              <a:rPr lang="sl-SI" dirty="0"/>
              <a:t> </a:t>
            </a:r>
            <a:r>
              <a:rPr lang="sl-SI" dirty="0" err="1"/>
              <a:t>critical</a:t>
            </a:r>
            <a:r>
              <a:rPr lang="sl-SI" dirty="0"/>
              <a:t> </a:t>
            </a:r>
            <a:r>
              <a:rPr lang="sl-SI" dirty="0" err="1"/>
              <a:t>stakeholders</a:t>
            </a:r>
            <a:endParaRPr lang="sl-SI" dirty="0"/>
          </a:p>
          <a:p>
            <a:endParaRPr lang="sl-SI" dirty="0"/>
          </a:p>
          <a:p>
            <a:r>
              <a:rPr lang="sl-SI" dirty="0" err="1"/>
              <a:t>Compromises</a:t>
            </a:r>
            <a:r>
              <a:rPr lang="sl-SI" dirty="0"/>
              <a:t> </a:t>
            </a:r>
            <a:r>
              <a:rPr lang="sl-SI" dirty="0" err="1"/>
              <a:t>quality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data </a:t>
            </a:r>
            <a:r>
              <a:rPr lang="sl-SI" dirty="0" err="1"/>
              <a:t>collected</a:t>
            </a:r>
            <a:r>
              <a:rPr lang="sl-SI" dirty="0"/>
              <a:t> to </a:t>
            </a:r>
            <a:r>
              <a:rPr lang="sl-SI" dirty="0" err="1"/>
              <a:t>false</a:t>
            </a:r>
            <a:r>
              <a:rPr lang="sl-SI" dirty="0"/>
              <a:t> </a:t>
            </a:r>
            <a:r>
              <a:rPr lang="sl-SI" dirty="0" err="1"/>
              <a:t>reporting</a:t>
            </a:r>
            <a:endParaRPr lang="sl-SI" dirty="0"/>
          </a:p>
          <a:p>
            <a:endParaRPr lang="sl-SI" dirty="0"/>
          </a:p>
          <a:p>
            <a:r>
              <a:rPr lang="sl-SI" dirty="0" err="1"/>
              <a:t>Challenges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validity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evaluation</a:t>
            </a:r>
            <a:r>
              <a:rPr lang="sl-SI" dirty="0"/>
              <a:t> </a:t>
            </a:r>
            <a:r>
              <a:rPr lang="sl-SI" dirty="0" err="1"/>
              <a:t>results</a:t>
            </a:r>
            <a:endParaRPr lang="sl-SI" dirty="0"/>
          </a:p>
          <a:p>
            <a:endParaRPr lang="sl-SI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177526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7C5596F-5189-4AC6-8866-6382AE0C37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err="1"/>
              <a:t>What</a:t>
            </a:r>
            <a:r>
              <a:rPr lang="sl-SI" dirty="0"/>
              <a:t> are </a:t>
            </a:r>
            <a:r>
              <a:rPr lang="sl-SI" dirty="0" err="1"/>
              <a:t>consequences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XEA (2)?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D6EAB439-33B2-44CD-AE5F-4B74CDF8E6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sl-SI" dirty="0"/>
          </a:p>
          <a:p>
            <a:r>
              <a:rPr lang="sl-SI" dirty="0" err="1"/>
              <a:t>Lack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utilisation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evaluation</a:t>
            </a:r>
            <a:r>
              <a:rPr lang="sl-SI" dirty="0"/>
              <a:t> </a:t>
            </a:r>
            <a:r>
              <a:rPr lang="sl-SI" dirty="0" err="1"/>
              <a:t>results</a:t>
            </a:r>
            <a:endParaRPr lang="sl-SI" dirty="0"/>
          </a:p>
          <a:p>
            <a:endParaRPr lang="sl-SI" dirty="0"/>
          </a:p>
          <a:p>
            <a:r>
              <a:rPr lang="sl-SI" dirty="0" err="1"/>
              <a:t>Lack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program </a:t>
            </a:r>
            <a:r>
              <a:rPr lang="sl-SI" dirty="0" err="1"/>
              <a:t>improvement</a:t>
            </a:r>
            <a:endParaRPr lang="sl-SI" dirty="0"/>
          </a:p>
          <a:p>
            <a:endParaRPr lang="sl-SI" dirty="0"/>
          </a:p>
          <a:p>
            <a:r>
              <a:rPr lang="sl-SI" dirty="0" err="1"/>
              <a:t>Decreased</a:t>
            </a:r>
            <a:r>
              <a:rPr lang="sl-SI" dirty="0"/>
              <a:t> </a:t>
            </a:r>
            <a:r>
              <a:rPr lang="sl-SI" dirty="0" err="1"/>
              <a:t>performance</a:t>
            </a:r>
            <a:r>
              <a:rPr lang="sl-SI" dirty="0"/>
              <a:t> </a:t>
            </a: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productivity</a:t>
            </a:r>
            <a:r>
              <a:rPr lang="sl-SI" dirty="0"/>
              <a:t> in general</a:t>
            </a:r>
          </a:p>
          <a:p>
            <a:endParaRPr lang="sl-SI" dirty="0"/>
          </a:p>
          <a:p>
            <a:r>
              <a:rPr lang="sl-SI" dirty="0" err="1"/>
              <a:t>Dissatisfaction</a:t>
            </a:r>
            <a:r>
              <a:rPr lang="sl-SI" dirty="0"/>
              <a:t> </a:t>
            </a:r>
            <a:r>
              <a:rPr lang="sl-SI" dirty="0" err="1"/>
              <a:t>with</a:t>
            </a:r>
            <a:r>
              <a:rPr lang="sl-SI" dirty="0"/>
              <a:t> program </a:t>
            </a:r>
            <a:r>
              <a:rPr lang="sl-SI" dirty="0" err="1"/>
              <a:t>evaluation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7166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3843B0C-EA68-4E9B-8511-DC455F3A4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err="1"/>
              <a:t>Signs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XEA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4FACB67D-9BC0-4089-89E5-2660EF526D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l-SI" dirty="0" err="1"/>
              <a:t>Conflict</a:t>
            </a:r>
            <a:r>
              <a:rPr lang="sl-SI" dirty="0"/>
              <a:t> – </a:t>
            </a:r>
            <a:r>
              <a:rPr lang="sl-SI" dirty="0" err="1"/>
              <a:t>accusing</a:t>
            </a:r>
            <a:r>
              <a:rPr lang="sl-SI" dirty="0"/>
              <a:t> </a:t>
            </a:r>
            <a:r>
              <a:rPr lang="sl-SI" dirty="0" err="1"/>
              <a:t>evaluators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hidden</a:t>
            </a:r>
            <a:r>
              <a:rPr lang="sl-SI" dirty="0"/>
              <a:t> agenda</a:t>
            </a:r>
          </a:p>
          <a:p>
            <a:endParaRPr lang="sl-SI" dirty="0"/>
          </a:p>
          <a:p>
            <a:r>
              <a:rPr lang="sl-SI" dirty="0" err="1"/>
              <a:t>Withdrawal</a:t>
            </a:r>
            <a:r>
              <a:rPr lang="sl-SI" dirty="0"/>
              <a:t> – </a:t>
            </a:r>
            <a:r>
              <a:rPr lang="sl-SI" dirty="0" err="1"/>
              <a:t>avoiding</a:t>
            </a:r>
            <a:r>
              <a:rPr lang="sl-SI" dirty="0"/>
              <a:t> </a:t>
            </a:r>
            <a:r>
              <a:rPr lang="sl-SI" dirty="0" err="1"/>
              <a:t>or</a:t>
            </a:r>
            <a:r>
              <a:rPr lang="sl-SI" dirty="0"/>
              <a:t> </a:t>
            </a:r>
            <a:r>
              <a:rPr lang="sl-SI" dirty="0" err="1"/>
              <a:t>refusing</a:t>
            </a:r>
            <a:r>
              <a:rPr lang="sl-SI" dirty="0"/>
              <a:t> to </a:t>
            </a:r>
            <a:r>
              <a:rPr lang="sl-SI" dirty="0" err="1"/>
              <a:t>work</a:t>
            </a:r>
            <a:r>
              <a:rPr lang="sl-SI" dirty="0"/>
              <a:t> </a:t>
            </a:r>
            <a:r>
              <a:rPr lang="sl-SI" dirty="0" err="1"/>
              <a:t>with</a:t>
            </a:r>
            <a:r>
              <a:rPr lang="sl-SI" dirty="0"/>
              <a:t> </a:t>
            </a:r>
            <a:r>
              <a:rPr lang="sl-SI" dirty="0" err="1"/>
              <a:t>evaluators</a:t>
            </a:r>
            <a:endParaRPr lang="sl-SI" dirty="0"/>
          </a:p>
          <a:p>
            <a:endParaRPr lang="sl-SI" dirty="0"/>
          </a:p>
          <a:p>
            <a:r>
              <a:rPr lang="sl-SI" dirty="0" err="1"/>
              <a:t>Resistance</a:t>
            </a:r>
            <a:r>
              <a:rPr lang="sl-SI" dirty="0"/>
              <a:t> – </a:t>
            </a:r>
            <a:r>
              <a:rPr lang="sl-SI" dirty="0" err="1"/>
              <a:t>Stalling</a:t>
            </a:r>
            <a:r>
              <a:rPr lang="sl-SI" dirty="0"/>
              <a:t>, </a:t>
            </a:r>
            <a:r>
              <a:rPr lang="sl-SI" dirty="0" err="1"/>
              <a:t>protesting</a:t>
            </a:r>
            <a:r>
              <a:rPr lang="sl-SI" dirty="0"/>
              <a:t>, </a:t>
            </a:r>
            <a:r>
              <a:rPr lang="sl-SI" dirty="0" err="1"/>
              <a:t>or</a:t>
            </a:r>
            <a:r>
              <a:rPr lang="sl-SI" dirty="0"/>
              <a:t> </a:t>
            </a:r>
            <a:r>
              <a:rPr lang="sl-SI" dirty="0" err="1"/>
              <a:t>failing</a:t>
            </a:r>
            <a:r>
              <a:rPr lang="sl-SI" dirty="0"/>
              <a:t> to </a:t>
            </a:r>
            <a:r>
              <a:rPr lang="sl-SI" dirty="0" err="1"/>
              <a:t>use</a:t>
            </a:r>
            <a:r>
              <a:rPr lang="sl-SI" dirty="0"/>
              <a:t> </a:t>
            </a:r>
            <a:r>
              <a:rPr lang="sl-SI" dirty="0" err="1"/>
              <a:t>evaluation</a:t>
            </a:r>
            <a:r>
              <a:rPr lang="sl-SI" dirty="0"/>
              <a:t> </a:t>
            </a:r>
            <a:r>
              <a:rPr lang="sl-SI" dirty="0" err="1"/>
              <a:t>results</a:t>
            </a:r>
            <a:endParaRPr lang="sl-SI" dirty="0"/>
          </a:p>
          <a:p>
            <a:endParaRPr lang="sl-SI" dirty="0"/>
          </a:p>
          <a:p>
            <a:r>
              <a:rPr lang="sl-SI" dirty="0" err="1"/>
              <a:t>Shame</a:t>
            </a:r>
            <a:r>
              <a:rPr lang="sl-SI" dirty="0"/>
              <a:t> – </a:t>
            </a:r>
            <a:r>
              <a:rPr lang="sl-SI" dirty="0" err="1"/>
              <a:t>hiding</a:t>
            </a:r>
            <a:r>
              <a:rPr lang="sl-SI" dirty="0"/>
              <a:t> </a:t>
            </a:r>
            <a:r>
              <a:rPr lang="sl-SI" dirty="0" err="1"/>
              <a:t>weaknesses</a:t>
            </a:r>
            <a:endParaRPr lang="sl-SI" dirty="0"/>
          </a:p>
          <a:p>
            <a:endParaRPr lang="sl-SI" dirty="0"/>
          </a:p>
          <a:p>
            <a:r>
              <a:rPr lang="sl-SI" dirty="0" err="1"/>
              <a:t>Anger</a:t>
            </a:r>
            <a:r>
              <a:rPr lang="sl-SI" dirty="0"/>
              <a:t> – „</a:t>
            </a:r>
            <a:r>
              <a:rPr lang="sl-SI" dirty="0" err="1"/>
              <a:t>kill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messenger</a:t>
            </a:r>
            <a:r>
              <a:rPr lang="sl-SI" dirty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265447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3843B0C-EA68-4E9B-8511-DC455F3A4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b="1" dirty="0" err="1"/>
              <a:t>Sources</a:t>
            </a:r>
            <a:r>
              <a:rPr lang="sl-SI" b="1" dirty="0"/>
              <a:t> </a:t>
            </a:r>
            <a:r>
              <a:rPr lang="sl-SI" b="1" dirty="0" err="1"/>
              <a:t>of</a:t>
            </a:r>
            <a:r>
              <a:rPr lang="sl-SI" b="1" dirty="0"/>
              <a:t> XEA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4FACB67D-9BC0-4089-89E5-2660EF526D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sl-SI" b="1" dirty="0" err="1"/>
              <a:t>Dispositional</a:t>
            </a:r>
            <a:r>
              <a:rPr lang="sl-SI" b="1" dirty="0"/>
              <a:t> </a:t>
            </a:r>
            <a:r>
              <a:rPr lang="sl-SI" b="1" dirty="0" err="1"/>
              <a:t>sources</a:t>
            </a:r>
            <a:r>
              <a:rPr lang="sl-SI" b="1" dirty="0"/>
              <a:t> (ex-</a:t>
            </a:r>
            <a:r>
              <a:rPr lang="sl-SI" b="1" dirty="0" err="1"/>
              <a:t>ante</a:t>
            </a:r>
            <a:r>
              <a:rPr lang="sl-SI" b="1" dirty="0"/>
              <a:t> in </a:t>
            </a:r>
            <a:r>
              <a:rPr lang="sl-SI" b="1" dirty="0" err="1"/>
              <a:t>stakeholders</a:t>
            </a:r>
            <a:r>
              <a:rPr lang="sl-SI" b="1" dirty="0"/>
              <a:t> prior </a:t>
            </a:r>
            <a:r>
              <a:rPr lang="sl-SI" b="1" dirty="0" err="1"/>
              <a:t>evaluation</a:t>
            </a:r>
            <a:r>
              <a:rPr lang="sl-SI" b="1" dirty="0"/>
              <a:t>)</a:t>
            </a:r>
          </a:p>
          <a:p>
            <a:endParaRPr lang="sl-SI" dirty="0"/>
          </a:p>
          <a:p>
            <a:r>
              <a:rPr lang="sl-SI" dirty="0" err="1"/>
              <a:t>Lack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experience</a:t>
            </a:r>
            <a:r>
              <a:rPr lang="sl-SI" dirty="0"/>
              <a:t> </a:t>
            </a:r>
            <a:r>
              <a:rPr lang="sl-SI" dirty="0" err="1"/>
              <a:t>with</a:t>
            </a:r>
            <a:r>
              <a:rPr lang="sl-SI" dirty="0"/>
              <a:t> program </a:t>
            </a:r>
            <a:r>
              <a:rPr lang="sl-SI" dirty="0" err="1"/>
              <a:t>evaluation</a:t>
            </a:r>
            <a:endParaRPr lang="sl-SI" dirty="0"/>
          </a:p>
          <a:p>
            <a:endParaRPr lang="sl-SI" dirty="0"/>
          </a:p>
          <a:p>
            <a:r>
              <a:rPr lang="sl-SI" dirty="0"/>
              <a:t>Negative past </a:t>
            </a:r>
            <a:r>
              <a:rPr lang="sl-SI" dirty="0" err="1"/>
              <a:t>experience</a:t>
            </a:r>
            <a:r>
              <a:rPr lang="sl-SI" dirty="0"/>
              <a:t> </a:t>
            </a:r>
            <a:r>
              <a:rPr lang="sl-SI" dirty="0" err="1"/>
              <a:t>with</a:t>
            </a:r>
            <a:r>
              <a:rPr lang="sl-SI" dirty="0"/>
              <a:t> program </a:t>
            </a:r>
            <a:r>
              <a:rPr lang="sl-SI" dirty="0" err="1"/>
              <a:t>evaluation</a:t>
            </a:r>
            <a:endParaRPr lang="sl-SI" dirty="0"/>
          </a:p>
          <a:p>
            <a:endParaRPr lang="sl-SI" dirty="0"/>
          </a:p>
          <a:p>
            <a:r>
              <a:rPr lang="sl-SI" dirty="0" err="1"/>
              <a:t>Excessive</a:t>
            </a:r>
            <a:r>
              <a:rPr lang="sl-SI" dirty="0"/>
              <a:t> ego </a:t>
            </a:r>
            <a:r>
              <a:rPr lang="sl-SI" dirty="0" err="1"/>
              <a:t>involvement</a:t>
            </a:r>
            <a:r>
              <a:rPr lang="sl-SI" dirty="0"/>
              <a:t> </a:t>
            </a:r>
            <a:r>
              <a:rPr lang="sl-SI" dirty="0" err="1"/>
              <a:t>with</a:t>
            </a:r>
            <a:r>
              <a:rPr lang="sl-SI" dirty="0"/>
              <a:t> program model</a:t>
            </a:r>
          </a:p>
          <a:p>
            <a:endParaRPr lang="sl-SI" dirty="0"/>
          </a:p>
          <a:p>
            <a:r>
              <a:rPr lang="sl-SI" dirty="0" err="1"/>
              <a:t>Excessive</a:t>
            </a:r>
            <a:r>
              <a:rPr lang="sl-SI" dirty="0"/>
              <a:t> </a:t>
            </a:r>
            <a:r>
              <a:rPr lang="sl-SI" dirty="0" err="1"/>
              <a:t>fear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negative </a:t>
            </a:r>
            <a:r>
              <a:rPr lang="sl-SI" dirty="0" err="1"/>
              <a:t>consequences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9016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3843B0C-EA68-4E9B-8511-DC455F3A4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b="1" dirty="0" err="1"/>
              <a:t>Sources</a:t>
            </a:r>
            <a:r>
              <a:rPr lang="sl-SI" b="1" dirty="0"/>
              <a:t> </a:t>
            </a:r>
            <a:r>
              <a:rPr lang="sl-SI" b="1" dirty="0" err="1"/>
              <a:t>of</a:t>
            </a:r>
            <a:r>
              <a:rPr lang="sl-SI" b="1" dirty="0"/>
              <a:t> XEA (2)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4FACB67D-9BC0-4089-89E5-2660EF526D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l-SI" b="1" dirty="0" err="1"/>
              <a:t>Situational</a:t>
            </a:r>
            <a:r>
              <a:rPr lang="sl-SI" b="1" dirty="0"/>
              <a:t> </a:t>
            </a:r>
            <a:r>
              <a:rPr lang="sl-SI" b="1" dirty="0" err="1"/>
              <a:t>sources</a:t>
            </a:r>
            <a:r>
              <a:rPr lang="sl-SI" b="1" dirty="0"/>
              <a:t> </a:t>
            </a:r>
            <a:r>
              <a:rPr lang="sl-SI" b="1" dirty="0" smtClean="0"/>
              <a:t>(</a:t>
            </a:r>
            <a:r>
              <a:rPr lang="sl-SI" b="1" dirty="0" err="1" smtClean="0"/>
              <a:t>refer</a:t>
            </a:r>
            <a:r>
              <a:rPr lang="sl-SI" b="1" dirty="0" smtClean="0"/>
              <a:t> to </a:t>
            </a:r>
            <a:r>
              <a:rPr lang="sl-SI" b="1" dirty="0" err="1" smtClean="0"/>
              <a:t>specific</a:t>
            </a:r>
            <a:r>
              <a:rPr lang="sl-SI" b="1" dirty="0" smtClean="0"/>
              <a:t> </a:t>
            </a:r>
            <a:r>
              <a:rPr lang="sl-SI" b="1" dirty="0" err="1" smtClean="0"/>
              <a:t>evaluation,can</a:t>
            </a:r>
            <a:r>
              <a:rPr lang="sl-SI" b="1" dirty="0" smtClean="0"/>
              <a:t> be </a:t>
            </a:r>
            <a:r>
              <a:rPr lang="sl-SI" b="1" dirty="0" err="1" smtClean="0"/>
              <a:t>under</a:t>
            </a:r>
            <a:r>
              <a:rPr lang="sl-SI" b="1" dirty="0" smtClean="0"/>
              <a:t> </a:t>
            </a:r>
            <a:r>
              <a:rPr lang="sl-SI" b="1" dirty="0" err="1" smtClean="0"/>
              <a:t>control</a:t>
            </a:r>
            <a:r>
              <a:rPr lang="sl-SI" b="1" dirty="0" smtClean="0"/>
              <a:t> </a:t>
            </a:r>
            <a:r>
              <a:rPr lang="sl-SI" b="1" dirty="0" err="1" smtClean="0"/>
              <a:t>of</a:t>
            </a:r>
            <a:r>
              <a:rPr lang="sl-SI" b="1" dirty="0" smtClean="0"/>
              <a:t> </a:t>
            </a:r>
            <a:r>
              <a:rPr lang="sl-SI" b="1" dirty="0" err="1" smtClean="0"/>
              <a:t>the</a:t>
            </a:r>
            <a:r>
              <a:rPr lang="sl-SI" b="1" dirty="0" smtClean="0"/>
              <a:t> </a:t>
            </a:r>
            <a:r>
              <a:rPr lang="sl-SI" b="1" dirty="0" err="1" smtClean="0"/>
              <a:t>evaluator</a:t>
            </a:r>
            <a:r>
              <a:rPr lang="sl-SI" b="1" dirty="0" smtClean="0"/>
              <a:t>)</a:t>
            </a:r>
            <a:endParaRPr lang="sl-SI" b="1" dirty="0"/>
          </a:p>
          <a:p>
            <a:endParaRPr lang="sl-SI" dirty="0"/>
          </a:p>
          <a:p>
            <a:r>
              <a:rPr lang="sl-SI" dirty="0" err="1"/>
              <a:t>Failure</a:t>
            </a:r>
            <a:r>
              <a:rPr lang="sl-SI" dirty="0"/>
              <a:t> to </a:t>
            </a:r>
            <a:r>
              <a:rPr lang="sl-SI" dirty="0" err="1"/>
              <a:t>highlight</a:t>
            </a:r>
            <a:r>
              <a:rPr lang="sl-SI" dirty="0"/>
              <a:t> program </a:t>
            </a:r>
            <a:r>
              <a:rPr lang="sl-SI" dirty="0" err="1"/>
              <a:t>accomplishment</a:t>
            </a:r>
            <a:endParaRPr lang="sl-SI" dirty="0"/>
          </a:p>
          <a:p>
            <a:endParaRPr lang="sl-SI" dirty="0"/>
          </a:p>
          <a:p>
            <a:r>
              <a:rPr lang="sl-SI" dirty="0"/>
              <a:t>Social norm</a:t>
            </a:r>
          </a:p>
          <a:p>
            <a:endParaRPr lang="sl-SI" dirty="0"/>
          </a:p>
          <a:p>
            <a:r>
              <a:rPr lang="sl-SI" dirty="0"/>
              <a:t>Role </a:t>
            </a:r>
            <a:r>
              <a:rPr lang="sl-SI" dirty="0" err="1"/>
              <a:t>ambiguity</a:t>
            </a:r>
            <a:endParaRPr lang="sl-SI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217184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9CEC8BDB-5B06-45F3-B4B9-A9270AA5E3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103483"/>
              </p:ext>
            </p:extLst>
          </p:nvPr>
        </p:nvGraphicFramePr>
        <p:xfrm>
          <a:off x="3502918" y="126380"/>
          <a:ext cx="7047580" cy="61270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43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8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0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43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51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51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40212">
                <a:tc>
                  <a:txBody>
                    <a:bodyPr/>
                    <a:lstStyle/>
                    <a:p>
                      <a:endParaRPr lang="sl-SI" sz="1800" dirty="0">
                        <a:solidFill>
                          <a:schemeClr val="tx1"/>
                        </a:solidFill>
                      </a:endParaRPr>
                    </a:p>
                  </a:txBody>
                  <a:tcPr marL="68549" marR="685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Conflicts,  accusing evaluators of hidden agendas</a:t>
                      </a:r>
                      <a:endParaRPr lang="sl-SI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49" marR="685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Withdrawal,  avoiding or refusing to work with evaluators</a:t>
                      </a:r>
                      <a:endParaRPr lang="sl-SI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49" marR="685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Resistance,  stalling, protesting, or failing to using the evaluation results</a:t>
                      </a:r>
                      <a:endParaRPr lang="sl-SI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49" marR="685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Shame, hiding the weaknesses of programme delivery</a:t>
                      </a:r>
                      <a:endParaRPr lang="sl-SI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49" marR="685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1400" dirty="0" err="1">
                          <a:solidFill>
                            <a:schemeClr val="tx1"/>
                          </a:solidFill>
                        </a:rPr>
                        <a:t>Anger</a:t>
                      </a:r>
                      <a:r>
                        <a:rPr lang="sl-SI" sz="14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sl-SI" sz="1400" dirty="0" err="1">
                          <a:solidFill>
                            <a:schemeClr val="tx1"/>
                          </a:solidFill>
                        </a:rPr>
                        <a:t>kill</a:t>
                      </a:r>
                      <a:r>
                        <a:rPr lang="sl-SI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sl-SI" sz="1400" dirty="0" err="1">
                          <a:solidFill>
                            <a:schemeClr val="tx1"/>
                          </a:solidFill>
                        </a:rPr>
                        <a:t>the</a:t>
                      </a:r>
                      <a:r>
                        <a:rPr lang="sl-SI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sl-SI" sz="1400" dirty="0" err="1">
                          <a:solidFill>
                            <a:schemeClr val="tx1"/>
                          </a:solidFill>
                        </a:rPr>
                        <a:t>mesenger</a:t>
                      </a:r>
                      <a:endParaRPr lang="sl-SI" sz="1400" dirty="0">
                        <a:solidFill>
                          <a:schemeClr val="tx1"/>
                        </a:solidFill>
                      </a:endParaRPr>
                    </a:p>
                  </a:txBody>
                  <a:tcPr marL="68549" marR="685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52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OP ESF, under Priority Axis: Equal Opportunities and reinforcing social inclusion, Activity Field: Increased employability of vulnerable groups in the field of culture and support of their social inclusion</a:t>
                      </a:r>
                      <a:endParaRPr lang="sl-SI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49" marR="685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49" marR="685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49" marR="685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</a:rPr>
                        <a:t>YES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49" marR="685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</a:rPr>
                        <a:t>YES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49" marR="685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49" marR="685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3213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en-GB" sz="1000" baseline="30000" dirty="0">
                          <a:solidFill>
                            <a:schemeClr val="tx1"/>
                          </a:solidFill>
                          <a:effectLst/>
                        </a:rPr>
                        <a:t>th</a:t>
                      </a:r>
                      <a:r>
                        <a:rPr lang="en-GB" sz="1000" dirty="0">
                          <a:solidFill>
                            <a:schemeClr val="tx1"/>
                          </a:solidFill>
                          <a:effectLst/>
                        </a:rPr>
                        <a:t> Priority Axis “Development of Regions” within OP SRDP</a:t>
                      </a:r>
                      <a:endParaRPr lang="sl-SI" sz="1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49" marR="685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</a:rPr>
                        <a:t>YES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49" marR="685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49" marR="685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endParaRPr lang="sl-SI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49" marR="685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49" marR="685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sl-SI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49" marR="6854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731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5581512-EC3B-4445-A038-A2A7D3657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err="1"/>
              <a:t>Strategies</a:t>
            </a:r>
            <a:r>
              <a:rPr lang="sl-SI" dirty="0"/>
              <a:t> to </a:t>
            </a:r>
            <a:r>
              <a:rPr lang="sl-SI" dirty="0" err="1"/>
              <a:t>deal</a:t>
            </a:r>
            <a:r>
              <a:rPr lang="sl-SI" dirty="0"/>
              <a:t> </a:t>
            </a:r>
            <a:r>
              <a:rPr lang="sl-SI" dirty="0" err="1"/>
              <a:t>with</a:t>
            </a:r>
            <a:r>
              <a:rPr lang="sl-SI" dirty="0"/>
              <a:t> XEA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D8A19644-1646-4D52-AD61-0933706772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l-SI" dirty="0" err="1"/>
              <a:t>Expect</a:t>
            </a:r>
            <a:r>
              <a:rPr lang="sl-SI" dirty="0"/>
              <a:t> </a:t>
            </a: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accept</a:t>
            </a:r>
            <a:endParaRPr lang="sl-SI" dirty="0"/>
          </a:p>
          <a:p>
            <a:endParaRPr lang="sl-SI" dirty="0"/>
          </a:p>
          <a:p>
            <a:r>
              <a:rPr lang="sl-SI" dirty="0" err="1"/>
              <a:t>Work</a:t>
            </a:r>
            <a:r>
              <a:rPr lang="sl-SI" dirty="0"/>
              <a:t> </a:t>
            </a:r>
            <a:r>
              <a:rPr lang="sl-SI" dirty="0" err="1"/>
              <a:t>through</a:t>
            </a:r>
            <a:r>
              <a:rPr lang="sl-SI" dirty="0"/>
              <a:t> </a:t>
            </a:r>
            <a:r>
              <a:rPr lang="sl-SI" dirty="0" err="1"/>
              <a:t>hangovers</a:t>
            </a:r>
            <a:r>
              <a:rPr lang="sl-SI" dirty="0"/>
              <a:t>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bad</a:t>
            </a:r>
            <a:r>
              <a:rPr lang="sl-SI" dirty="0"/>
              <a:t> </a:t>
            </a:r>
            <a:r>
              <a:rPr lang="sl-SI" dirty="0" err="1"/>
              <a:t>evaluation</a:t>
            </a:r>
            <a:r>
              <a:rPr lang="sl-SI" dirty="0"/>
              <a:t> </a:t>
            </a:r>
            <a:r>
              <a:rPr lang="sl-SI" dirty="0" err="1"/>
              <a:t>experiences</a:t>
            </a:r>
            <a:endParaRPr lang="sl-SI" dirty="0"/>
          </a:p>
          <a:p>
            <a:endParaRPr lang="sl-SI" dirty="0"/>
          </a:p>
          <a:p>
            <a:r>
              <a:rPr lang="sl-SI" dirty="0"/>
              <a:t>Make sure </a:t>
            </a:r>
            <a:r>
              <a:rPr lang="sl-SI" dirty="0" err="1"/>
              <a:t>this</a:t>
            </a:r>
            <a:r>
              <a:rPr lang="sl-SI" dirty="0"/>
              <a:t> is not </a:t>
            </a:r>
            <a:r>
              <a:rPr lang="sl-SI" dirty="0" err="1"/>
              <a:t>legitimate</a:t>
            </a:r>
            <a:r>
              <a:rPr lang="sl-SI" dirty="0"/>
              <a:t> </a:t>
            </a:r>
            <a:r>
              <a:rPr lang="sl-SI" dirty="0" err="1"/>
              <a:t>opposition</a:t>
            </a:r>
            <a:r>
              <a:rPr lang="sl-SI" dirty="0"/>
              <a:t> to </a:t>
            </a:r>
            <a:r>
              <a:rPr lang="sl-SI" dirty="0" err="1"/>
              <a:t>bad</a:t>
            </a:r>
            <a:r>
              <a:rPr lang="sl-SI" dirty="0"/>
              <a:t> </a:t>
            </a:r>
            <a:r>
              <a:rPr lang="sl-SI" dirty="0" err="1"/>
              <a:t>evaluation</a:t>
            </a:r>
            <a:endParaRPr lang="sl-SI" dirty="0"/>
          </a:p>
          <a:p>
            <a:endParaRPr lang="sl-SI" dirty="0"/>
          </a:p>
          <a:p>
            <a:r>
              <a:rPr lang="sl-SI" dirty="0" err="1"/>
              <a:t>Determine</a:t>
            </a:r>
            <a:r>
              <a:rPr lang="sl-SI" dirty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program/</a:t>
            </a:r>
            <a:r>
              <a:rPr lang="sl-SI" dirty="0" err="1" smtClean="0"/>
              <a:t>project</a:t>
            </a:r>
            <a:r>
              <a:rPr lang="sl-SI" dirty="0" smtClean="0"/>
              <a:t> </a:t>
            </a:r>
            <a:r>
              <a:rPr lang="sl-SI" dirty="0" err="1" smtClean="0"/>
              <a:t>psychologics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69650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5581512-EC3B-4445-A038-A2A7D3657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Strategies to deal with XEA </a:t>
            </a:r>
            <a:r>
              <a:rPr lang="sl-SI" dirty="0"/>
              <a:t>(2)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D8A19644-1646-4D52-AD61-0933706772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Discuss purposes of evaluation</a:t>
            </a:r>
          </a:p>
          <a:p>
            <a:endParaRPr lang="en-GB" dirty="0"/>
          </a:p>
          <a:p>
            <a:r>
              <a:rPr lang="en-GB" dirty="0"/>
              <a:t>Discuss the purposes of evaluation in place</a:t>
            </a:r>
          </a:p>
          <a:p>
            <a:endParaRPr lang="en-GB" dirty="0"/>
          </a:p>
          <a:p>
            <a:r>
              <a:rPr lang="en-GB" dirty="0"/>
              <a:t>Discuss why honesty to evaluator is not disloyalty to the group</a:t>
            </a:r>
          </a:p>
          <a:p>
            <a:endParaRPr lang="sl-SI" dirty="0"/>
          </a:p>
          <a:p>
            <a:r>
              <a:rPr lang="sl-SI" dirty="0" err="1"/>
              <a:t>Discuss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risk</a:t>
            </a:r>
            <a:r>
              <a:rPr lang="sl-SI" dirty="0"/>
              <a:t>/</a:t>
            </a:r>
            <a:r>
              <a:rPr lang="sl-SI" dirty="0" err="1"/>
              <a:t>benefit</a:t>
            </a:r>
            <a:r>
              <a:rPr lang="sl-SI" dirty="0"/>
              <a:t> ratio </a:t>
            </a:r>
            <a:r>
              <a:rPr lang="sl-SI" dirty="0" err="1"/>
              <a:t>of</a:t>
            </a:r>
            <a:r>
              <a:rPr lang="sl-SI" dirty="0"/>
              <a:t> </a:t>
            </a:r>
            <a:r>
              <a:rPr lang="sl-SI" dirty="0" err="1"/>
              <a:t>cooperation</a:t>
            </a:r>
            <a:r>
              <a:rPr lang="sl-SI" dirty="0"/>
              <a:t> to </a:t>
            </a:r>
            <a:r>
              <a:rPr lang="sl-SI" dirty="0" err="1"/>
              <a:t>individuals</a:t>
            </a:r>
            <a:r>
              <a:rPr lang="sl-SI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3519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5581512-EC3B-4445-A038-A2A7D3657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Strategies to deal with XEA </a:t>
            </a:r>
            <a:r>
              <a:rPr lang="sl-SI" dirty="0"/>
              <a:t>(3)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D8A19644-1646-4D52-AD61-0933706772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/>
              <a:t>Provide balanced continuous</a:t>
            </a:r>
            <a:r>
              <a:rPr lang="sl-SI" dirty="0"/>
              <a:t> </a:t>
            </a:r>
            <a:r>
              <a:rPr lang="sl-SI" dirty="0" err="1"/>
              <a:t>improvement</a:t>
            </a:r>
            <a:r>
              <a:rPr lang="sl-SI" dirty="0"/>
              <a:t> </a:t>
            </a:r>
            <a:r>
              <a:rPr lang="sl-SI" dirty="0" err="1"/>
              <a:t>feedback</a:t>
            </a:r>
            <a:endParaRPr lang="sl-SI" dirty="0"/>
          </a:p>
          <a:p>
            <a:endParaRPr lang="sl-SI" dirty="0"/>
          </a:p>
          <a:p>
            <a:r>
              <a:rPr lang="sl-SI" dirty="0" err="1"/>
              <a:t>Allow</a:t>
            </a:r>
            <a:r>
              <a:rPr lang="sl-SI" dirty="0"/>
              <a:t> </a:t>
            </a:r>
            <a:r>
              <a:rPr lang="sl-SI" dirty="0" err="1"/>
              <a:t>stakeholders</a:t>
            </a:r>
            <a:r>
              <a:rPr lang="sl-SI" dirty="0"/>
              <a:t> to </a:t>
            </a:r>
            <a:r>
              <a:rPr lang="sl-SI" dirty="0" err="1"/>
              <a:t>discuss</a:t>
            </a:r>
            <a:r>
              <a:rPr lang="sl-SI" dirty="0"/>
              <a:t> </a:t>
            </a:r>
            <a:r>
              <a:rPr lang="sl-SI" dirty="0" err="1"/>
              <a:t>and</a:t>
            </a:r>
            <a:r>
              <a:rPr lang="sl-SI" dirty="0"/>
              <a:t> </a:t>
            </a:r>
            <a:r>
              <a:rPr lang="sl-SI" dirty="0" err="1"/>
              <a:t>affect</a:t>
            </a:r>
            <a:r>
              <a:rPr lang="sl-SI" dirty="0"/>
              <a:t> </a:t>
            </a:r>
            <a:r>
              <a:rPr lang="sl-SI" dirty="0" err="1"/>
              <a:t>the</a:t>
            </a:r>
            <a:r>
              <a:rPr lang="sl-SI" dirty="0"/>
              <a:t> </a:t>
            </a:r>
            <a:r>
              <a:rPr lang="sl-SI" dirty="0" err="1"/>
              <a:t>evaluation</a:t>
            </a:r>
            <a:endParaRPr lang="sl-SI" dirty="0"/>
          </a:p>
          <a:p>
            <a:pPr marL="0" indent="0">
              <a:buNone/>
            </a:pPr>
            <a:endParaRPr lang="sl-SI" dirty="0"/>
          </a:p>
          <a:p>
            <a:r>
              <a:rPr lang="sl-SI" dirty="0"/>
              <a:t>Role </a:t>
            </a:r>
            <a:r>
              <a:rPr lang="sl-SI" dirty="0" err="1"/>
              <a:t>clarification</a:t>
            </a:r>
            <a:r>
              <a:rPr lang="sl-SI" dirty="0"/>
              <a:t> on on-</a:t>
            </a:r>
            <a:r>
              <a:rPr lang="sl-SI" dirty="0" err="1"/>
              <a:t>going</a:t>
            </a:r>
            <a:r>
              <a:rPr lang="sl-SI" dirty="0"/>
              <a:t> </a:t>
            </a:r>
            <a:r>
              <a:rPr lang="sl-SI" dirty="0" err="1"/>
              <a:t>basis</a:t>
            </a:r>
            <a:r>
              <a:rPr lang="en-AU" dirty="0"/>
              <a:t> </a:t>
            </a:r>
            <a:r>
              <a:rPr lang="sl-SI" dirty="0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17994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smtClean="0"/>
              <a:t>INTRO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3200" dirty="0"/>
              <a:t>When the utilisation is concerned, we can roughly consider two conceptual frameworks of evaluation: </a:t>
            </a:r>
            <a:endParaRPr lang="sl-SI" sz="3200" dirty="0" smtClean="0"/>
          </a:p>
          <a:p>
            <a:pPr marL="0" indent="0">
              <a:buNone/>
            </a:pPr>
            <a:endParaRPr lang="sl-SI" sz="3200" dirty="0" smtClean="0"/>
          </a:p>
          <a:p>
            <a:pPr lvl="1"/>
            <a:r>
              <a:rPr lang="en-CA" sz="2800" dirty="0" smtClean="0"/>
              <a:t>(</a:t>
            </a:r>
            <a:r>
              <a:rPr lang="en-CA" sz="2800" dirty="0"/>
              <a:t>1) organisational learning and </a:t>
            </a:r>
            <a:r>
              <a:rPr lang="en-CA" sz="2800" dirty="0" smtClean="0"/>
              <a:t>improved</a:t>
            </a:r>
            <a:r>
              <a:rPr lang="sl-SI" sz="2800" dirty="0" smtClean="0"/>
              <a:t> </a:t>
            </a:r>
            <a:r>
              <a:rPr lang="sl-SI" sz="2800" dirty="0" err="1" smtClean="0"/>
              <a:t>intervention</a:t>
            </a:r>
            <a:r>
              <a:rPr lang="en-CA" sz="2800" dirty="0" smtClean="0"/>
              <a:t> </a:t>
            </a:r>
            <a:r>
              <a:rPr lang="en-CA" sz="2800" dirty="0"/>
              <a:t>delivery </a:t>
            </a:r>
            <a:r>
              <a:rPr lang="en-CA" sz="2800" dirty="0" smtClean="0"/>
              <a:t>and</a:t>
            </a:r>
            <a:endParaRPr lang="sl-SI" sz="2800" dirty="0" smtClean="0"/>
          </a:p>
          <a:p>
            <a:pPr marL="614752" lvl="1" indent="0">
              <a:buNone/>
            </a:pPr>
            <a:r>
              <a:rPr lang="en-CA" sz="2800" dirty="0" smtClean="0"/>
              <a:t> </a:t>
            </a:r>
            <a:endParaRPr lang="sl-SI" sz="2800" dirty="0" smtClean="0"/>
          </a:p>
          <a:p>
            <a:pPr lvl="1"/>
            <a:r>
              <a:rPr lang="en-CA" sz="2800" dirty="0" smtClean="0"/>
              <a:t>(</a:t>
            </a:r>
            <a:r>
              <a:rPr lang="en-CA" sz="2800" dirty="0"/>
              <a:t>2) </a:t>
            </a:r>
            <a:r>
              <a:rPr lang="en-CA" sz="2800" dirty="0" smtClean="0"/>
              <a:t>the impact</a:t>
            </a:r>
            <a:r>
              <a:rPr lang="sl-SI" sz="2800" dirty="0" smtClean="0"/>
              <a:t> </a:t>
            </a:r>
            <a:r>
              <a:rPr lang="en-CA" sz="2800" dirty="0" smtClean="0"/>
              <a:t>of </a:t>
            </a:r>
            <a:r>
              <a:rPr lang="en-CA" sz="2800" dirty="0"/>
              <a:t>policy/programme/project interventions. </a:t>
            </a:r>
            <a:endParaRPr lang="sl-SI" sz="2800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480092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5581512-EC3B-4445-A038-A2A7D3657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Strategies to deal with XEA </a:t>
            </a:r>
            <a:r>
              <a:rPr lang="sl-SI" dirty="0"/>
              <a:t>(4)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D8A19644-1646-4D52-AD61-0933706772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sl-SI" dirty="0"/>
          </a:p>
          <a:p>
            <a:r>
              <a:rPr lang="sl-SI" dirty="0" err="1"/>
              <a:t>Facilitate</a:t>
            </a:r>
            <a:r>
              <a:rPr lang="sl-SI" dirty="0"/>
              <a:t> </a:t>
            </a:r>
            <a:r>
              <a:rPr lang="sl-SI" dirty="0" err="1"/>
              <a:t>learning</a:t>
            </a:r>
            <a:r>
              <a:rPr lang="sl-SI" dirty="0"/>
              <a:t> </a:t>
            </a:r>
            <a:r>
              <a:rPr lang="sl-SI" dirty="0" err="1"/>
              <a:t>communities</a:t>
            </a:r>
            <a:r>
              <a:rPr lang="sl-SI" dirty="0"/>
              <a:t>/</a:t>
            </a:r>
            <a:r>
              <a:rPr lang="sl-SI" dirty="0" err="1"/>
              <a:t>organisations</a:t>
            </a:r>
            <a:endParaRPr lang="sl-SI" dirty="0"/>
          </a:p>
          <a:p>
            <a:endParaRPr lang="sl-SI" dirty="0"/>
          </a:p>
          <a:p>
            <a:r>
              <a:rPr lang="sl-SI" dirty="0" err="1"/>
              <a:t>Push</a:t>
            </a:r>
            <a:r>
              <a:rPr lang="sl-SI" dirty="0"/>
              <a:t> </a:t>
            </a:r>
            <a:r>
              <a:rPr lang="sl-SI" dirty="0" err="1"/>
              <a:t>for</a:t>
            </a:r>
            <a:r>
              <a:rPr lang="sl-SI" dirty="0"/>
              <a:t> </a:t>
            </a:r>
            <a:r>
              <a:rPr lang="sl-SI" dirty="0" err="1"/>
              <a:t>culture</a:t>
            </a:r>
            <a:r>
              <a:rPr lang="sl-SI" dirty="0"/>
              <a:t> </a:t>
            </a:r>
            <a:r>
              <a:rPr lang="sl-SI" dirty="0" err="1"/>
              <a:t>change</a:t>
            </a:r>
            <a:endParaRPr lang="sl-SI" dirty="0"/>
          </a:p>
          <a:p>
            <a:endParaRPr lang="sl-SI" dirty="0"/>
          </a:p>
          <a:p>
            <a:r>
              <a:rPr lang="sl-SI" dirty="0"/>
              <a:t>Use multiple </a:t>
            </a:r>
            <a:r>
              <a:rPr lang="sl-SI" dirty="0" err="1"/>
              <a:t>strategies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823501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endParaRPr lang="sl-SI" dirty="0"/>
          </a:p>
          <a:p>
            <a:pPr marL="0" indent="0" algn="ctr">
              <a:buNone/>
            </a:pPr>
            <a:r>
              <a:rPr lang="sl-SI" dirty="0" smtClean="0"/>
              <a:t>THANK YOU FOR YOUR ATTENTION!</a:t>
            </a:r>
          </a:p>
          <a:p>
            <a:pPr marL="0" indent="0" algn="ctr">
              <a:buNone/>
            </a:pPr>
            <a:endParaRPr lang="sl-SI" dirty="0"/>
          </a:p>
          <a:p>
            <a:pPr marL="0" indent="0" algn="ctr">
              <a:buNone/>
            </a:pPr>
            <a:r>
              <a:rPr lang="sl-SI" smtClean="0">
                <a:hlinkClick r:id="rId3"/>
              </a:rPr>
              <a:t>Krunoslav.karlovcec@gov.si</a:t>
            </a:r>
            <a:r>
              <a:rPr lang="sl-SI" smtClean="0"/>
              <a:t> 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153325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smtClean="0"/>
              <a:t>AD 1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err="1" smtClean="0"/>
              <a:t>Organisational</a:t>
            </a:r>
            <a:r>
              <a:rPr lang="sl-SI" dirty="0" smtClean="0"/>
              <a:t> </a:t>
            </a:r>
            <a:r>
              <a:rPr lang="sl-SI" dirty="0" err="1" smtClean="0"/>
              <a:t>learning</a:t>
            </a:r>
            <a:r>
              <a:rPr lang="sl-SI" dirty="0" smtClean="0"/>
              <a:t> </a:t>
            </a:r>
          </a:p>
          <a:p>
            <a:r>
              <a:rPr lang="sl-SI" dirty="0" err="1" smtClean="0"/>
              <a:t>Internal</a:t>
            </a:r>
            <a:r>
              <a:rPr lang="sl-SI" dirty="0" smtClean="0"/>
              <a:t> </a:t>
            </a:r>
            <a:r>
              <a:rPr lang="sl-SI" dirty="0" err="1" smtClean="0"/>
              <a:t>evaluation</a:t>
            </a:r>
            <a:endParaRPr lang="sl-SI" dirty="0" smtClean="0"/>
          </a:p>
          <a:p>
            <a:r>
              <a:rPr lang="sl-SI" dirty="0" err="1" smtClean="0"/>
              <a:t>Process</a:t>
            </a:r>
            <a:r>
              <a:rPr lang="sl-SI" dirty="0" smtClean="0"/>
              <a:t> </a:t>
            </a:r>
            <a:r>
              <a:rPr lang="sl-SI" dirty="0" err="1" smtClean="0"/>
              <a:t>evaluation</a:t>
            </a:r>
            <a:endParaRPr lang="sl-SI" dirty="0" smtClean="0"/>
          </a:p>
          <a:p>
            <a:r>
              <a:rPr lang="sl-SI" dirty="0" err="1" smtClean="0"/>
              <a:t>Developmental</a:t>
            </a:r>
            <a:r>
              <a:rPr lang="sl-SI" dirty="0" smtClean="0"/>
              <a:t> </a:t>
            </a:r>
            <a:r>
              <a:rPr lang="sl-SI" dirty="0" err="1" smtClean="0"/>
              <a:t>evaluation</a:t>
            </a:r>
            <a:r>
              <a:rPr lang="sl-SI" dirty="0" smtClean="0"/>
              <a:t> (</a:t>
            </a:r>
            <a:r>
              <a:rPr lang="sl-SI" dirty="0" err="1" smtClean="0"/>
              <a:t>coined</a:t>
            </a:r>
            <a:r>
              <a:rPr lang="sl-SI" dirty="0" smtClean="0"/>
              <a:t> </a:t>
            </a:r>
            <a:r>
              <a:rPr lang="sl-SI" dirty="0" err="1" smtClean="0"/>
              <a:t>by</a:t>
            </a:r>
            <a:r>
              <a:rPr lang="sl-SI" dirty="0" smtClean="0"/>
              <a:t> Michael Quinn Patton) – </a:t>
            </a:r>
            <a:r>
              <a:rPr lang="sl-SI" dirty="0" err="1" smtClean="0"/>
              <a:t>pursuing</a:t>
            </a:r>
            <a:r>
              <a:rPr lang="sl-SI" dirty="0" smtClean="0"/>
              <a:t> social </a:t>
            </a:r>
            <a:r>
              <a:rPr lang="sl-SI" dirty="0" err="1" smtClean="0"/>
              <a:t>innovation</a:t>
            </a:r>
            <a:r>
              <a:rPr lang="sl-SI" dirty="0" smtClean="0"/>
              <a:t> in </a:t>
            </a:r>
            <a:r>
              <a:rPr lang="sl-SI" dirty="0" err="1" smtClean="0"/>
              <a:t>organisation</a:t>
            </a:r>
            <a:endParaRPr lang="sl-SI" dirty="0" smtClean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083598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smtClean="0"/>
              <a:t>AD 2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err="1" smtClean="0"/>
              <a:t>Impact</a:t>
            </a:r>
            <a:r>
              <a:rPr lang="sl-SI" dirty="0" smtClean="0"/>
              <a:t> </a:t>
            </a:r>
            <a:r>
              <a:rPr lang="sl-SI" dirty="0" err="1" smtClean="0"/>
              <a:t>evaluation</a:t>
            </a:r>
            <a:endParaRPr lang="sl-SI" dirty="0" smtClean="0"/>
          </a:p>
          <a:p>
            <a:endParaRPr lang="sl-SI" dirty="0" smtClean="0"/>
          </a:p>
          <a:p>
            <a:r>
              <a:rPr lang="sl-SI" dirty="0" err="1" smtClean="0"/>
              <a:t>Stakeholder</a:t>
            </a:r>
            <a:r>
              <a:rPr lang="sl-SI" dirty="0" smtClean="0"/>
              <a:t> </a:t>
            </a:r>
            <a:r>
              <a:rPr lang="sl-SI" dirty="0" err="1" smtClean="0"/>
              <a:t>engagement</a:t>
            </a:r>
            <a:endParaRPr lang="sl-SI" dirty="0" smtClean="0"/>
          </a:p>
          <a:p>
            <a:endParaRPr lang="sl-SI" dirty="0" smtClean="0"/>
          </a:p>
          <a:p>
            <a:r>
              <a:rPr lang="sl-SI" dirty="0" err="1" smtClean="0"/>
              <a:t>Determining</a:t>
            </a:r>
            <a:r>
              <a:rPr lang="sl-SI" dirty="0" smtClean="0"/>
              <a:t> </a:t>
            </a:r>
            <a:r>
              <a:rPr lang="sl-SI" dirty="0" err="1" smtClean="0"/>
              <a:t>causality</a:t>
            </a:r>
            <a:endParaRPr lang="sl-SI" dirty="0" smtClean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444598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09521" y="235467"/>
            <a:ext cx="10971372" cy="925313"/>
          </a:xfrm>
        </p:spPr>
        <p:txBody>
          <a:bodyPr/>
          <a:lstStyle/>
          <a:p>
            <a:pPr algn="ctr"/>
            <a:r>
              <a:rPr lang="sl-SI" dirty="0" smtClean="0"/>
              <a:t>COMPARISON</a:t>
            </a:r>
            <a:endParaRPr lang="sl-SI" dirty="0"/>
          </a:p>
        </p:txBody>
      </p:sp>
      <p:graphicFrame>
        <p:nvGraphicFramePr>
          <p:cNvPr id="4" name="Označba mest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3772539"/>
              </p:ext>
            </p:extLst>
          </p:nvPr>
        </p:nvGraphicFramePr>
        <p:xfrm>
          <a:off x="609601" y="1710556"/>
          <a:ext cx="10971212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2803">
                  <a:extLst>
                    <a:ext uri="{9D8B030D-6E8A-4147-A177-3AD203B41FA5}">
                      <a16:colId xmlns:a16="http://schemas.microsoft.com/office/drawing/2014/main" val="4020397573"/>
                    </a:ext>
                  </a:extLst>
                </a:gridCol>
                <a:gridCol w="2742803">
                  <a:extLst>
                    <a:ext uri="{9D8B030D-6E8A-4147-A177-3AD203B41FA5}">
                      <a16:colId xmlns:a16="http://schemas.microsoft.com/office/drawing/2014/main" val="870896677"/>
                    </a:ext>
                  </a:extLst>
                </a:gridCol>
                <a:gridCol w="2742803">
                  <a:extLst>
                    <a:ext uri="{9D8B030D-6E8A-4147-A177-3AD203B41FA5}">
                      <a16:colId xmlns:a16="http://schemas.microsoft.com/office/drawing/2014/main" val="3932133772"/>
                    </a:ext>
                  </a:extLst>
                </a:gridCol>
                <a:gridCol w="2742803">
                  <a:extLst>
                    <a:ext uri="{9D8B030D-6E8A-4147-A177-3AD203B41FA5}">
                      <a16:colId xmlns:a16="http://schemas.microsoft.com/office/drawing/2014/main" val="34534906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sl-SI" dirty="0" smtClean="0">
                          <a:solidFill>
                            <a:schemeClr val="tx2"/>
                          </a:solidFill>
                        </a:rPr>
                        <a:t>MISSION</a:t>
                      </a:r>
                      <a:endParaRPr lang="sl-SI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229502" rtl="0" eaLnBrk="1" latinLnBrk="0" hangingPunct="1"/>
                      <a:r>
                        <a:rPr lang="sl-SI" sz="2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REPORTING TO</a:t>
                      </a:r>
                      <a:endParaRPr lang="sl-SI" sz="2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229502" rtl="0" eaLnBrk="1" latinLnBrk="0" hangingPunct="1"/>
                      <a:r>
                        <a:rPr lang="sl-SI" sz="2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ACCOUNTABILITY AND RESPONSIBILITY</a:t>
                      </a:r>
                      <a:endParaRPr lang="sl-SI" sz="2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1229502" rtl="0" eaLnBrk="1" latinLnBrk="0" hangingPunct="1"/>
                      <a:r>
                        <a:rPr lang="sl-SI" sz="2400" b="1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CIVIL SOCIETY INVOLVEMENT</a:t>
                      </a:r>
                      <a:endParaRPr lang="sl-SI" sz="2400" b="1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321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l-SI" dirty="0" smtClean="0">
                          <a:solidFill>
                            <a:schemeClr val="tx2"/>
                          </a:solidFill>
                        </a:rPr>
                        <a:t>ORGANISATIONAL</a:t>
                      </a:r>
                      <a:endParaRPr lang="sl-SI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dirty="0" smtClean="0"/>
                        <a:t>UPWARD, THE ORGANISATIONAL HIERARCHY</a:t>
                      </a:r>
                      <a:endParaRPr lang="sl-SI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dirty="0" smtClean="0"/>
                        <a:t>DESIGNATED PERSON IN ORGANISATION</a:t>
                      </a:r>
                      <a:endParaRPr lang="sl-SI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dirty="0" smtClean="0"/>
                        <a:t>MINIMUM INVOLVEMENT</a:t>
                      </a:r>
                      <a:endParaRPr lang="sl-SI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447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l-SI" dirty="0" smtClean="0">
                          <a:solidFill>
                            <a:schemeClr val="tx2"/>
                          </a:solidFill>
                        </a:rPr>
                        <a:t>IMPACT-DRIVEN</a:t>
                      </a:r>
                      <a:endParaRPr lang="sl-SI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dirty="0" smtClean="0"/>
                        <a:t>„UMBRELLA“ ORGANISATION, POLITICAL</a:t>
                      </a:r>
                      <a:r>
                        <a:rPr lang="sl-SI" baseline="0" dirty="0" smtClean="0"/>
                        <a:t> DECISION MAKERS</a:t>
                      </a:r>
                      <a:endParaRPr lang="sl-SI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dirty="0" smtClean="0"/>
                        <a:t>(1) „COLLECTIVE“ BODY</a:t>
                      </a:r>
                    </a:p>
                    <a:p>
                      <a:r>
                        <a:rPr lang="sl-SI" dirty="0" smtClean="0"/>
                        <a:t>OUTSIDE ORGANISATION</a:t>
                      </a:r>
                    </a:p>
                    <a:p>
                      <a:r>
                        <a:rPr lang="sl-SI" dirty="0" smtClean="0"/>
                        <a:t>(2) CITIZEN</a:t>
                      </a:r>
                    </a:p>
                    <a:p>
                      <a:r>
                        <a:rPr lang="sl-SI" dirty="0" smtClean="0"/>
                        <a:t> </a:t>
                      </a:r>
                      <a:endParaRPr lang="sl-SI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dirty="0" smtClean="0"/>
                        <a:t>VERY VALUABLE STAKEHOLDERS</a:t>
                      </a:r>
                      <a:endParaRPr lang="sl-SI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2651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5879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l-SI" dirty="0" smtClean="0"/>
              <a:t>DISSEMINATION – GOVERNMENT OFFICE FOR COHESION (MA)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l-SI" dirty="0" err="1" smtClean="0"/>
              <a:t>Designated</a:t>
            </a:r>
            <a:r>
              <a:rPr lang="sl-SI" dirty="0" smtClean="0"/>
              <a:t> person at MA </a:t>
            </a:r>
            <a:r>
              <a:rPr lang="sl-SI" dirty="0" err="1" smtClean="0"/>
              <a:t>for</a:t>
            </a:r>
            <a:r>
              <a:rPr lang="sl-SI" dirty="0" smtClean="0"/>
              <a:t> a </a:t>
            </a:r>
            <a:r>
              <a:rPr lang="sl-SI" dirty="0" err="1" smtClean="0"/>
              <a:t>certain</a:t>
            </a:r>
            <a:r>
              <a:rPr lang="sl-SI" dirty="0" smtClean="0"/>
              <a:t> </a:t>
            </a:r>
            <a:r>
              <a:rPr lang="sl-SI" dirty="0" err="1" smtClean="0"/>
              <a:t>evaluation</a:t>
            </a:r>
            <a:endParaRPr lang="sl-SI" dirty="0" smtClean="0"/>
          </a:p>
          <a:p>
            <a:r>
              <a:rPr lang="sl-SI" dirty="0" err="1" smtClean="0"/>
              <a:t>Interministerial</a:t>
            </a:r>
            <a:r>
              <a:rPr lang="sl-SI" dirty="0" smtClean="0"/>
              <a:t> </a:t>
            </a:r>
            <a:r>
              <a:rPr lang="sl-SI" dirty="0" err="1" smtClean="0"/>
              <a:t>steering</a:t>
            </a:r>
            <a:r>
              <a:rPr lang="sl-SI" dirty="0" smtClean="0"/>
              <a:t> </a:t>
            </a:r>
            <a:r>
              <a:rPr lang="sl-SI" dirty="0" err="1" smtClean="0"/>
              <a:t>group</a:t>
            </a:r>
            <a:r>
              <a:rPr lang="sl-SI" dirty="0" smtClean="0"/>
              <a:t> (ISG)</a:t>
            </a:r>
          </a:p>
          <a:p>
            <a:r>
              <a:rPr lang="sl-SI" dirty="0" smtClean="0"/>
              <a:t>Monitoring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recommendation</a:t>
            </a:r>
            <a:r>
              <a:rPr lang="sl-SI" dirty="0" smtClean="0"/>
              <a:t> </a:t>
            </a:r>
            <a:r>
              <a:rPr lang="sl-SI" dirty="0" err="1" smtClean="0"/>
              <a:t>tracking</a:t>
            </a:r>
            <a:r>
              <a:rPr lang="sl-SI" dirty="0" smtClean="0"/>
              <a:t> </a:t>
            </a:r>
            <a:r>
              <a:rPr lang="sl-SI" dirty="0" err="1" smtClean="0"/>
              <a:t>by</a:t>
            </a:r>
            <a:r>
              <a:rPr lang="sl-SI" dirty="0" smtClean="0"/>
              <a:t> MA </a:t>
            </a:r>
            <a:r>
              <a:rPr lang="sl-SI" dirty="0" err="1" smtClean="0"/>
              <a:t>designated</a:t>
            </a:r>
            <a:r>
              <a:rPr lang="sl-SI" dirty="0" smtClean="0"/>
              <a:t> person  </a:t>
            </a:r>
          </a:p>
          <a:p>
            <a:r>
              <a:rPr lang="sl-SI" dirty="0" err="1" smtClean="0"/>
              <a:t>Reporting</a:t>
            </a:r>
            <a:r>
              <a:rPr lang="sl-SI" dirty="0" smtClean="0"/>
              <a:t> </a:t>
            </a:r>
            <a:r>
              <a:rPr lang="sl-SI" dirty="0" err="1" smtClean="0"/>
              <a:t>about</a:t>
            </a:r>
            <a:r>
              <a:rPr lang="sl-SI" dirty="0" smtClean="0"/>
              <a:t> </a:t>
            </a:r>
            <a:r>
              <a:rPr lang="sl-SI" dirty="0" err="1" smtClean="0"/>
              <a:t>evaluation</a:t>
            </a:r>
            <a:r>
              <a:rPr lang="sl-SI" dirty="0" smtClean="0"/>
              <a:t> </a:t>
            </a:r>
            <a:r>
              <a:rPr lang="sl-SI" dirty="0" err="1" smtClean="0"/>
              <a:t>results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recommendations</a:t>
            </a:r>
            <a:r>
              <a:rPr lang="sl-SI" dirty="0" smtClean="0"/>
              <a:t> to ISG </a:t>
            </a:r>
            <a:r>
              <a:rPr lang="sl-SI" dirty="0" err="1" smtClean="0"/>
              <a:t>and</a:t>
            </a:r>
            <a:r>
              <a:rPr lang="sl-SI" dirty="0" smtClean="0"/>
              <a:t> Monitoring </a:t>
            </a:r>
            <a:r>
              <a:rPr lang="sl-SI" dirty="0" err="1" smtClean="0"/>
              <a:t>Committee</a:t>
            </a:r>
            <a:r>
              <a:rPr lang="sl-SI" dirty="0" smtClean="0"/>
              <a:t> </a:t>
            </a:r>
            <a:endParaRPr lang="sl-SI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82525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l-SI" dirty="0" smtClean="0"/>
              <a:t>DISSEMINATION – MINISTRY OF AGRICULTURE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sl-SI" dirty="0" err="1" smtClean="0"/>
              <a:t>Ministry</a:t>
            </a:r>
            <a:r>
              <a:rPr lang="sl-SI" dirty="0" smtClean="0"/>
              <a:t>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Agriculture</a:t>
            </a:r>
            <a:r>
              <a:rPr lang="sl-SI" dirty="0" smtClean="0"/>
              <a:t>, </a:t>
            </a:r>
            <a:r>
              <a:rPr lang="sl-SI" dirty="0" err="1" smtClean="0"/>
              <a:t>Forestry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Food</a:t>
            </a:r>
            <a:r>
              <a:rPr lang="sl-SI" dirty="0" smtClean="0"/>
              <a:t> is MA </a:t>
            </a:r>
            <a:r>
              <a:rPr lang="sl-SI" dirty="0" err="1" smtClean="0"/>
              <a:t>for</a:t>
            </a:r>
            <a:r>
              <a:rPr lang="sl-SI" dirty="0" smtClean="0"/>
              <a:t>:</a:t>
            </a:r>
          </a:p>
          <a:p>
            <a:pPr lvl="1"/>
            <a:r>
              <a:rPr lang="sl-SI" dirty="0" smtClean="0"/>
              <a:t>OP </a:t>
            </a:r>
            <a:r>
              <a:rPr lang="sl-SI" dirty="0" err="1" smtClean="0"/>
              <a:t>Rural</a:t>
            </a:r>
            <a:r>
              <a:rPr lang="sl-SI" dirty="0" smtClean="0"/>
              <a:t> </a:t>
            </a:r>
            <a:r>
              <a:rPr lang="sl-SI" dirty="0" err="1" smtClean="0"/>
              <a:t>Development</a:t>
            </a:r>
            <a:r>
              <a:rPr lang="sl-SI" dirty="0" smtClean="0"/>
              <a:t> 14-20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</a:p>
          <a:p>
            <a:pPr lvl="1"/>
            <a:r>
              <a:rPr lang="sl-SI" dirty="0" smtClean="0"/>
              <a:t>OP </a:t>
            </a:r>
            <a:r>
              <a:rPr lang="sl-SI" dirty="0" err="1" smtClean="0"/>
              <a:t>Maritime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Fisheries</a:t>
            </a:r>
            <a:r>
              <a:rPr lang="sl-SI" dirty="0" smtClean="0"/>
              <a:t> 14-20</a:t>
            </a:r>
          </a:p>
          <a:p>
            <a:pPr marL="614752" lvl="1" indent="0">
              <a:buNone/>
            </a:pPr>
            <a:endParaRPr lang="sl-SI" dirty="0"/>
          </a:p>
          <a:p>
            <a:r>
              <a:rPr lang="sl-SI" dirty="0" err="1" smtClean="0"/>
              <a:t>Acknowledging</a:t>
            </a:r>
            <a:r>
              <a:rPr lang="sl-SI" dirty="0" smtClean="0"/>
              <a:t> </a:t>
            </a:r>
            <a:r>
              <a:rPr lang="sl-SI" dirty="0" err="1" smtClean="0"/>
              <a:t>the</a:t>
            </a:r>
            <a:r>
              <a:rPr lang="sl-SI" dirty="0" smtClean="0"/>
              <a:t> role Monitoring </a:t>
            </a:r>
            <a:r>
              <a:rPr lang="sl-SI" dirty="0" err="1" smtClean="0"/>
              <a:t>Committee</a:t>
            </a:r>
            <a:r>
              <a:rPr lang="sl-SI" dirty="0" smtClean="0"/>
              <a:t> – table </a:t>
            </a:r>
            <a:r>
              <a:rPr lang="sl-SI" dirty="0" err="1" smtClean="0"/>
              <a:t>of</a:t>
            </a:r>
            <a:r>
              <a:rPr lang="sl-SI" dirty="0" smtClean="0"/>
              <a:t> </a:t>
            </a:r>
            <a:r>
              <a:rPr lang="sl-SI" dirty="0" err="1" smtClean="0"/>
              <a:t>recommendations</a:t>
            </a:r>
            <a:r>
              <a:rPr lang="sl-SI" dirty="0" smtClean="0"/>
              <a:t> </a:t>
            </a:r>
            <a:r>
              <a:rPr lang="sl-SI" dirty="0" err="1" smtClean="0"/>
              <a:t>and</a:t>
            </a:r>
            <a:r>
              <a:rPr lang="sl-SI" dirty="0" smtClean="0"/>
              <a:t> </a:t>
            </a:r>
            <a:r>
              <a:rPr lang="sl-SI" dirty="0" err="1" smtClean="0"/>
              <a:t>deadlines</a:t>
            </a:r>
            <a:r>
              <a:rPr lang="sl-SI" dirty="0" smtClean="0"/>
              <a:t> to </a:t>
            </a:r>
            <a:r>
              <a:rPr lang="sl-SI" dirty="0" err="1" smtClean="0"/>
              <a:t>fulfill</a:t>
            </a:r>
            <a:r>
              <a:rPr lang="sl-SI" dirty="0" smtClean="0"/>
              <a:t> </a:t>
            </a:r>
            <a:r>
              <a:rPr lang="sl-SI" dirty="0" err="1" smtClean="0"/>
              <a:t>them</a:t>
            </a:r>
            <a:r>
              <a:rPr lang="sl-SI" dirty="0" smtClean="0"/>
              <a:t>.</a:t>
            </a:r>
          </a:p>
          <a:p>
            <a:pPr marL="0" indent="0">
              <a:buNone/>
            </a:pPr>
            <a:endParaRPr lang="sl-SI" dirty="0" smtClean="0"/>
          </a:p>
          <a:p>
            <a:r>
              <a:rPr lang="sl-SI" dirty="0" err="1" smtClean="0"/>
              <a:t>Reporting</a:t>
            </a:r>
            <a:r>
              <a:rPr lang="sl-SI" dirty="0" smtClean="0"/>
              <a:t> to MC on </a:t>
            </a:r>
            <a:r>
              <a:rPr lang="sl-SI" dirty="0" err="1" smtClean="0"/>
              <a:t>their</a:t>
            </a:r>
            <a:r>
              <a:rPr lang="sl-SI" dirty="0" smtClean="0"/>
              <a:t> </a:t>
            </a:r>
            <a:r>
              <a:rPr lang="sl-SI" dirty="0" err="1" smtClean="0"/>
              <a:t>consecutive</a:t>
            </a:r>
            <a:r>
              <a:rPr lang="sl-SI" dirty="0" smtClean="0"/>
              <a:t> </a:t>
            </a:r>
            <a:r>
              <a:rPr lang="sl-SI" dirty="0" err="1" smtClean="0"/>
              <a:t>session</a:t>
            </a:r>
            <a:r>
              <a:rPr lang="sl-SI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9027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694606" y="918468"/>
            <a:ext cx="10971372" cy="46338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sl-SI" dirty="0" smtClean="0"/>
          </a:p>
          <a:p>
            <a:pPr marL="0" indent="0" algn="ctr">
              <a:buNone/>
            </a:pPr>
            <a:endParaRPr lang="sl-SI" dirty="0"/>
          </a:p>
          <a:p>
            <a:pPr marL="0" indent="0" algn="ctr">
              <a:buNone/>
            </a:pPr>
            <a:r>
              <a:rPr lang="sl-SI" dirty="0" smtClean="0"/>
              <a:t>WHY DO SO MANY EVALUATION REPORTS END UP ON SHELVES, WITHOUT TRACKING OF RECOMMENDATION FULFILMENT?</a:t>
            </a:r>
          </a:p>
        </p:txBody>
      </p:sp>
      <p:sp>
        <p:nvSpPr>
          <p:cNvPr id="4" name="Naslov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81663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slov 1">
            <a:extLst>
              <a:ext uri="{FF2B5EF4-FFF2-40B4-BE49-F238E27FC236}">
                <a16:creationId xmlns:a16="http://schemas.microsoft.com/office/drawing/2014/main" id="{ED4CE9EB-BE98-4DA3-A0A3-A845DF496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altLang="sl-SI" dirty="0" err="1"/>
              <a:t>Excessive</a:t>
            </a:r>
            <a:r>
              <a:rPr lang="sl-SI" altLang="sl-SI" dirty="0"/>
              <a:t> </a:t>
            </a:r>
            <a:r>
              <a:rPr lang="sl-SI" altLang="sl-SI" dirty="0" err="1"/>
              <a:t>evaluation</a:t>
            </a:r>
            <a:r>
              <a:rPr lang="sl-SI" altLang="sl-SI" dirty="0"/>
              <a:t> </a:t>
            </a:r>
            <a:r>
              <a:rPr lang="sl-SI" altLang="sl-SI" dirty="0" err="1"/>
              <a:t>anxiety</a:t>
            </a:r>
            <a:endParaRPr lang="sl-SI" altLang="sl-SI" dirty="0"/>
          </a:p>
        </p:txBody>
      </p:sp>
      <p:sp>
        <p:nvSpPr>
          <p:cNvPr id="24579" name="Označba mesta vsebine 2">
            <a:extLst>
              <a:ext uri="{FF2B5EF4-FFF2-40B4-BE49-F238E27FC236}">
                <a16:creationId xmlns:a16="http://schemas.microsoft.com/office/drawing/2014/main" id="{0367A515-5B3E-4FC1-A7A3-1C7B3DE0C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l-SI" altLang="sl-SI" dirty="0" err="1"/>
              <a:t>The</a:t>
            </a:r>
            <a:r>
              <a:rPr lang="sl-SI" altLang="sl-SI" dirty="0"/>
              <a:t> </a:t>
            </a:r>
            <a:r>
              <a:rPr lang="sl-SI" altLang="sl-SI" dirty="0" err="1"/>
              <a:t>evaluation</a:t>
            </a:r>
            <a:r>
              <a:rPr lang="sl-SI" altLang="sl-SI" dirty="0"/>
              <a:t> </a:t>
            </a:r>
            <a:r>
              <a:rPr lang="sl-SI" altLang="sl-SI" dirty="0" err="1"/>
              <a:t>methodology</a:t>
            </a:r>
            <a:r>
              <a:rPr lang="sl-SI" altLang="sl-SI" dirty="0"/>
              <a:t> is </a:t>
            </a:r>
            <a:r>
              <a:rPr lang="sl-SI" altLang="sl-SI" dirty="0" err="1"/>
              <a:t>becoming</a:t>
            </a:r>
            <a:r>
              <a:rPr lang="sl-SI" altLang="sl-SI" dirty="0"/>
              <a:t> more </a:t>
            </a:r>
            <a:r>
              <a:rPr lang="sl-SI" altLang="sl-SI" dirty="0" err="1"/>
              <a:t>and</a:t>
            </a:r>
            <a:r>
              <a:rPr lang="sl-SI" altLang="sl-SI" dirty="0"/>
              <a:t> more </a:t>
            </a:r>
            <a:r>
              <a:rPr lang="sl-SI" altLang="sl-SI" dirty="0" err="1" smtClean="0"/>
              <a:t>interactive</a:t>
            </a:r>
            <a:endParaRPr lang="sl-SI" altLang="sl-SI" dirty="0"/>
          </a:p>
          <a:p>
            <a:endParaRPr lang="sl-SI" altLang="sl-SI" dirty="0"/>
          </a:p>
          <a:p>
            <a:r>
              <a:rPr lang="sl-SI" altLang="sl-SI" dirty="0" err="1"/>
              <a:t>The</a:t>
            </a:r>
            <a:r>
              <a:rPr lang="sl-SI" altLang="sl-SI" dirty="0"/>
              <a:t> </a:t>
            </a:r>
            <a:r>
              <a:rPr lang="sl-SI" altLang="sl-SI" dirty="0" err="1"/>
              <a:t>psychology</a:t>
            </a:r>
            <a:r>
              <a:rPr lang="sl-SI" altLang="sl-SI" dirty="0"/>
              <a:t> </a:t>
            </a:r>
            <a:r>
              <a:rPr lang="sl-SI" altLang="sl-SI" dirty="0" err="1"/>
              <a:t>and</a:t>
            </a:r>
            <a:r>
              <a:rPr lang="sl-SI" altLang="sl-SI" dirty="0"/>
              <a:t> </a:t>
            </a:r>
            <a:r>
              <a:rPr lang="sl-SI" altLang="sl-SI" dirty="0" err="1"/>
              <a:t>direct</a:t>
            </a:r>
            <a:r>
              <a:rPr lang="sl-SI" altLang="sl-SI" dirty="0"/>
              <a:t> </a:t>
            </a:r>
            <a:r>
              <a:rPr lang="sl-SI" altLang="sl-SI" dirty="0" err="1"/>
              <a:t>communication</a:t>
            </a:r>
            <a:r>
              <a:rPr lang="sl-SI" altLang="sl-SI" dirty="0"/>
              <a:t> </a:t>
            </a:r>
            <a:r>
              <a:rPr lang="sl-SI" altLang="sl-SI" dirty="0" err="1"/>
              <a:t>matter</a:t>
            </a:r>
            <a:r>
              <a:rPr lang="sl-SI" altLang="sl-SI" dirty="0"/>
              <a:t> in </a:t>
            </a:r>
            <a:r>
              <a:rPr lang="sl-SI" altLang="sl-SI" dirty="0" err="1" smtClean="0"/>
              <a:t>evaluation</a:t>
            </a:r>
            <a:endParaRPr lang="sl-SI" altLang="sl-SI" dirty="0"/>
          </a:p>
          <a:p>
            <a:pPr marL="0" indent="0">
              <a:buNone/>
            </a:pPr>
            <a:endParaRPr lang="sl-SI" altLang="sl-SI" dirty="0"/>
          </a:p>
          <a:p>
            <a:r>
              <a:rPr lang="sl-SI" altLang="sl-SI" dirty="0" err="1"/>
              <a:t>Donaldson</a:t>
            </a:r>
            <a:r>
              <a:rPr lang="sl-SI" altLang="sl-SI" dirty="0"/>
              <a:t>, </a:t>
            </a:r>
            <a:r>
              <a:rPr lang="sl-SI" altLang="sl-SI" dirty="0" err="1"/>
              <a:t>Gooler</a:t>
            </a:r>
            <a:r>
              <a:rPr lang="sl-SI" altLang="sl-SI" dirty="0"/>
              <a:t> </a:t>
            </a:r>
            <a:r>
              <a:rPr lang="sl-SI" altLang="sl-SI" dirty="0" err="1"/>
              <a:t>and</a:t>
            </a:r>
            <a:r>
              <a:rPr lang="sl-SI" altLang="sl-SI" dirty="0"/>
              <a:t> </a:t>
            </a:r>
            <a:r>
              <a:rPr lang="sl-SI" altLang="sl-SI" dirty="0" err="1"/>
              <a:t>Scriven</a:t>
            </a:r>
            <a:r>
              <a:rPr lang="sl-SI" altLang="sl-SI" dirty="0"/>
              <a:t> </a:t>
            </a:r>
            <a:r>
              <a:rPr lang="sl-SI" altLang="sl-SI" dirty="0" err="1"/>
              <a:t>introduced</a:t>
            </a:r>
            <a:r>
              <a:rPr lang="sl-SI" altLang="sl-SI" dirty="0"/>
              <a:t> </a:t>
            </a:r>
            <a:r>
              <a:rPr lang="sl-SI" altLang="sl-SI" dirty="0" err="1"/>
              <a:t>Excessive</a:t>
            </a:r>
            <a:r>
              <a:rPr lang="sl-SI" altLang="sl-SI" dirty="0"/>
              <a:t> </a:t>
            </a:r>
            <a:r>
              <a:rPr lang="sl-SI" altLang="sl-SI" dirty="0" err="1"/>
              <a:t>Evaluation</a:t>
            </a:r>
            <a:r>
              <a:rPr lang="sl-SI" altLang="sl-SI" dirty="0"/>
              <a:t> </a:t>
            </a:r>
            <a:r>
              <a:rPr lang="sl-SI" altLang="sl-SI" dirty="0" err="1"/>
              <a:t>Anxiety</a:t>
            </a:r>
            <a:r>
              <a:rPr lang="sl-SI" altLang="sl-SI" dirty="0"/>
              <a:t> (2002)</a:t>
            </a:r>
          </a:p>
        </p:txBody>
      </p:sp>
    </p:spTree>
    <p:extLst>
      <p:ext uri="{BB962C8B-B14F-4D97-AF65-F5344CB8AC3E}">
        <p14:creationId xmlns:p14="http://schemas.microsoft.com/office/powerpoint/2010/main" val="3824854319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Šablona v03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šablona nok V_04</Template>
  <TotalTime>363</TotalTime>
  <Words>657</Words>
  <Application>Microsoft Office PowerPoint</Application>
  <PresentationFormat>Po meri</PresentationFormat>
  <Paragraphs>163</Paragraphs>
  <Slides>21</Slides>
  <Notes>4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Šablona v03</vt:lpstr>
      <vt:lpstr>   Disseminating the evaluation findings and recommendations according to the evaluation’s mission – the case study of Slovenia  </vt:lpstr>
      <vt:lpstr>INTRO</vt:lpstr>
      <vt:lpstr>AD 1</vt:lpstr>
      <vt:lpstr>AD 2</vt:lpstr>
      <vt:lpstr>COMPARISON</vt:lpstr>
      <vt:lpstr>DISSEMINATION – GOVERNMENT OFFICE FOR COHESION (MA)</vt:lpstr>
      <vt:lpstr>DISSEMINATION – MINISTRY OF AGRICULTURE</vt:lpstr>
      <vt:lpstr>PowerPointova predstavitev</vt:lpstr>
      <vt:lpstr>Excessive evaluation anxiety</vt:lpstr>
      <vt:lpstr>PowerPointova predstavitev</vt:lpstr>
      <vt:lpstr>What are consequences of XEA?</vt:lpstr>
      <vt:lpstr>What are consequences of XEA (2)?</vt:lpstr>
      <vt:lpstr>Signs of XEA</vt:lpstr>
      <vt:lpstr>Sources of XEA</vt:lpstr>
      <vt:lpstr>Sources of XEA (2)</vt:lpstr>
      <vt:lpstr>PowerPointova predstavitev</vt:lpstr>
      <vt:lpstr>Strategies to deal with XEA</vt:lpstr>
      <vt:lpstr>Strategies to deal with XEA (2)</vt:lpstr>
      <vt:lpstr>Strategies to deal with XEA (3)</vt:lpstr>
      <vt:lpstr>Strategies to deal with XEA (4)</vt:lpstr>
      <vt:lpstr>PowerPointova predstavitev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Václav Zemek</dc:creator>
  <cp:lastModifiedBy>Krunoslav Karlovčec</cp:lastModifiedBy>
  <cp:revision>50</cp:revision>
  <dcterms:created xsi:type="dcterms:W3CDTF">2016-10-27T13:52:08Z</dcterms:created>
  <dcterms:modified xsi:type="dcterms:W3CDTF">2019-10-23T07:22:53Z</dcterms:modified>
</cp:coreProperties>
</file>